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8" autoAdjust="0"/>
    <p:restoredTop sz="94660"/>
  </p:normalViewPr>
  <p:slideViewPr>
    <p:cSldViewPr snapToGrid="0">
      <p:cViewPr varScale="1">
        <p:scale>
          <a:sx n="72" d="100"/>
          <a:sy n="72" d="100"/>
        </p:scale>
        <p:origin x="4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C749723-2DA6-4CFC-8A59-6CCB15F964D1}"/>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p>
        </p:txBody>
      </p:sp>
      <p:sp>
        <p:nvSpPr>
          <p:cNvPr id="3" name="Tiêu đề phụ 2">
            <a:extLst>
              <a:ext uri="{FF2B5EF4-FFF2-40B4-BE49-F238E27FC236}">
                <a16:creationId xmlns:a16="http://schemas.microsoft.com/office/drawing/2014/main" id="{1F10CBB8-CDD6-48C2-B91C-D8AAED009D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p>
        </p:txBody>
      </p:sp>
      <p:sp>
        <p:nvSpPr>
          <p:cNvPr id="4" name="Chỗ dành sẵn cho Ngày tháng 3">
            <a:extLst>
              <a:ext uri="{FF2B5EF4-FFF2-40B4-BE49-F238E27FC236}">
                <a16:creationId xmlns:a16="http://schemas.microsoft.com/office/drawing/2014/main" id="{1788D235-ACD0-4A64-A029-3EC0E03E76D1}"/>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5" name="Chỗ dành sẵn cho Chân trang 4">
            <a:extLst>
              <a:ext uri="{FF2B5EF4-FFF2-40B4-BE49-F238E27FC236}">
                <a16:creationId xmlns:a16="http://schemas.microsoft.com/office/drawing/2014/main" id="{F0CFB8B3-EFD0-4057-AEF0-C4DCC1953582}"/>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572D6AD0-1C25-463D-859A-2ADA80C8B854}"/>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637998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04E6461-DB69-49A7-B33E-1D1A1A73F413}"/>
              </a:ext>
            </a:extLst>
          </p:cNvPr>
          <p:cNvSpPr>
            <a:spLocks noGrp="1"/>
          </p:cNvSpPr>
          <p:nvPr>
            <p:ph type="title"/>
          </p:nvPr>
        </p:nvSpPr>
        <p:spPr/>
        <p:txBody>
          <a:bodyPr/>
          <a:lstStyle/>
          <a:p>
            <a:r>
              <a:rPr lang="vi-VN"/>
              <a:t>Bấm để sửa kiểu tiêu đề Bản cái</a:t>
            </a:r>
          </a:p>
        </p:txBody>
      </p:sp>
      <p:sp>
        <p:nvSpPr>
          <p:cNvPr id="3" name="Chỗ dành sẵn cho Văn bản Dọc 2">
            <a:extLst>
              <a:ext uri="{FF2B5EF4-FFF2-40B4-BE49-F238E27FC236}">
                <a16:creationId xmlns:a16="http://schemas.microsoft.com/office/drawing/2014/main" id="{CDF0107B-5DE4-4AB9-AD12-C08B4F1A57CF}"/>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486C1998-EC59-444A-BAFE-40C9306AC9C2}"/>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5" name="Chỗ dành sẵn cho Chân trang 4">
            <a:extLst>
              <a:ext uri="{FF2B5EF4-FFF2-40B4-BE49-F238E27FC236}">
                <a16:creationId xmlns:a16="http://schemas.microsoft.com/office/drawing/2014/main" id="{B8176586-FF9A-488B-8DBB-804EF56A1F44}"/>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8404B0F7-260D-48B9-AEF5-C311E412F4EE}"/>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865970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962FF62F-6E8F-4638-8115-B509C3E254DC}"/>
              </a:ext>
            </a:extLst>
          </p:cNvPr>
          <p:cNvSpPr>
            <a:spLocks noGrp="1"/>
          </p:cNvSpPr>
          <p:nvPr>
            <p:ph type="title" orient="vert"/>
          </p:nvPr>
        </p:nvSpPr>
        <p:spPr>
          <a:xfrm>
            <a:off x="8724900" y="365125"/>
            <a:ext cx="2628900" cy="5811838"/>
          </a:xfrm>
        </p:spPr>
        <p:txBody>
          <a:bodyPr vert="eaVert"/>
          <a:lstStyle/>
          <a:p>
            <a:r>
              <a:rPr lang="vi-VN"/>
              <a:t>Bấm để sửa kiểu tiêu đề Bản cái</a:t>
            </a:r>
          </a:p>
        </p:txBody>
      </p:sp>
      <p:sp>
        <p:nvSpPr>
          <p:cNvPr id="3" name="Chỗ dành sẵn cho Văn bản Dọc 2">
            <a:extLst>
              <a:ext uri="{FF2B5EF4-FFF2-40B4-BE49-F238E27FC236}">
                <a16:creationId xmlns:a16="http://schemas.microsoft.com/office/drawing/2014/main" id="{10CC41F1-8F30-498F-9D8A-BB1D9BAFAC4D}"/>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E0E9BD14-5CDC-4209-8110-D24661F55394}"/>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5" name="Chỗ dành sẵn cho Chân trang 4">
            <a:extLst>
              <a:ext uri="{FF2B5EF4-FFF2-40B4-BE49-F238E27FC236}">
                <a16:creationId xmlns:a16="http://schemas.microsoft.com/office/drawing/2014/main" id="{EC3BA018-E459-4466-B91E-1A6D1AF909D8}"/>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B58F00B5-A1F3-45BE-B8BE-4E2FA64EBD97}"/>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3615390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161165C-1FE8-4098-963B-C2D8B5C69D8D}"/>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E70C25FB-37B7-4C8B-8857-F9755AB6B955}"/>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2E5CF533-7915-4CA4-A874-3A583F4F863F}"/>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5" name="Chỗ dành sẵn cho Chân trang 4">
            <a:extLst>
              <a:ext uri="{FF2B5EF4-FFF2-40B4-BE49-F238E27FC236}">
                <a16:creationId xmlns:a16="http://schemas.microsoft.com/office/drawing/2014/main" id="{B105CE46-0F1F-4D9D-A7E0-5DEAD1646F9E}"/>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C8223253-021A-426C-9F3E-4DB109647ABA}"/>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4263055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ACC7E11-7AE7-4E69-B2E2-38B9B371BF60}"/>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p>
        </p:txBody>
      </p:sp>
      <p:sp>
        <p:nvSpPr>
          <p:cNvPr id="3" name="Chỗ dành sẵn cho Văn bản 2">
            <a:extLst>
              <a:ext uri="{FF2B5EF4-FFF2-40B4-BE49-F238E27FC236}">
                <a16:creationId xmlns:a16="http://schemas.microsoft.com/office/drawing/2014/main" id="{385D0EAB-8E7E-4294-ABF3-FB8CE357F5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158B23EC-02D5-45A4-9C24-79BB7D98828F}"/>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5" name="Chỗ dành sẵn cho Chân trang 4">
            <a:extLst>
              <a:ext uri="{FF2B5EF4-FFF2-40B4-BE49-F238E27FC236}">
                <a16:creationId xmlns:a16="http://schemas.microsoft.com/office/drawing/2014/main" id="{191F5261-0921-4850-B42F-2A117ECE7DF5}"/>
              </a:ext>
            </a:extLst>
          </p:cNvPr>
          <p:cNvSpPr>
            <a:spLocks noGrp="1"/>
          </p:cNvSpPr>
          <p:nvPr>
            <p:ph type="ftr" sz="quarter" idx="11"/>
          </p:nvPr>
        </p:nvSpPr>
        <p:spPr/>
        <p:txBody>
          <a:bodyPr/>
          <a:lstStyle/>
          <a:p>
            <a:endParaRPr lang="vi-VN"/>
          </a:p>
        </p:txBody>
      </p:sp>
      <p:sp>
        <p:nvSpPr>
          <p:cNvPr id="6" name="Chỗ dành sẵn cho Số hiệu Bản chiếu 5">
            <a:extLst>
              <a:ext uri="{FF2B5EF4-FFF2-40B4-BE49-F238E27FC236}">
                <a16:creationId xmlns:a16="http://schemas.microsoft.com/office/drawing/2014/main" id="{3F98415D-CCAE-4D81-8DD1-DB03978DD51E}"/>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3716081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9FDFBB7-4190-4328-A950-B0BFF128571D}"/>
              </a:ext>
            </a:extLst>
          </p:cNvPr>
          <p:cNvSpPr>
            <a:spLocks noGrp="1"/>
          </p:cNvSpPr>
          <p:nvPr>
            <p:ph type="title"/>
          </p:nvPr>
        </p:nvSpPr>
        <p:spPr/>
        <p:txBody>
          <a:bodyPr/>
          <a:lstStyle/>
          <a:p>
            <a:r>
              <a:rPr lang="vi-VN"/>
              <a:t>Bấm để sửa kiểu tiêu đề Bản cái</a:t>
            </a:r>
          </a:p>
        </p:txBody>
      </p:sp>
      <p:sp>
        <p:nvSpPr>
          <p:cNvPr id="3" name="Chỗ dành sẵn cho Nội dung 2">
            <a:extLst>
              <a:ext uri="{FF2B5EF4-FFF2-40B4-BE49-F238E27FC236}">
                <a16:creationId xmlns:a16="http://schemas.microsoft.com/office/drawing/2014/main" id="{63D9353C-23EB-462D-968C-CF4A40B0EC0A}"/>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ội dung 3">
            <a:extLst>
              <a:ext uri="{FF2B5EF4-FFF2-40B4-BE49-F238E27FC236}">
                <a16:creationId xmlns:a16="http://schemas.microsoft.com/office/drawing/2014/main" id="{62981FBD-7C2C-457D-8BB5-7FFA6F43DF64}"/>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Ngày tháng 4">
            <a:extLst>
              <a:ext uri="{FF2B5EF4-FFF2-40B4-BE49-F238E27FC236}">
                <a16:creationId xmlns:a16="http://schemas.microsoft.com/office/drawing/2014/main" id="{995CD656-C80C-45C5-BA6D-5455271CC5F7}"/>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6" name="Chỗ dành sẵn cho Chân trang 5">
            <a:extLst>
              <a:ext uri="{FF2B5EF4-FFF2-40B4-BE49-F238E27FC236}">
                <a16:creationId xmlns:a16="http://schemas.microsoft.com/office/drawing/2014/main" id="{A21FC4F8-6EAE-4A2A-8F87-9131EB79F180}"/>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971BFB2D-86F4-4660-A077-2E634FA8E3EA}"/>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2968594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458E00D-2F9E-40ED-8851-A8DF4856CD9D}"/>
              </a:ext>
            </a:extLst>
          </p:cNvPr>
          <p:cNvSpPr>
            <a:spLocks noGrp="1"/>
          </p:cNvSpPr>
          <p:nvPr>
            <p:ph type="title"/>
          </p:nvPr>
        </p:nvSpPr>
        <p:spPr>
          <a:xfrm>
            <a:off x="839788" y="365125"/>
            <a:ext cx="10515600" cy="1325563"/>
          </a:xfrm>
        </p:spPr>
        <p:txBody>
          <a:bodyPr/>
          <a:lstStyle/>
          <a:p>
            <a:r>
              <a:rPr lang="vi-VN"/>
              <a:t>Bấm để sửa kiểu tiêu đề Bản cái</a:t>
            </a:r>
          </a:p>
        </p:txBody>
      </p:sp>
      <p:sp>
        <p:nvSpPr>
          <p:cNvPr id="3" name="Chỗ dành sẵn cho Văn bản 2">
            <a:extLst>
              <a:ext uri="{FF2B5EF4-FFF2-40B4-BE49-F238E27FC236}">
                <a16:creationId xmlns:a16="http://schemas.microsoft.com/office/drawing/2014/main" id="{9404F4A0-42DC-4AD9-93AB-49AE890F88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FA89F552-F814-4B73-9DE2-4F05A4DEE353}"/>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5" name="Chỗ dành sẵn cho Văn bản 4">
            <a:extLst>
              <a:ext uri="{FF2B5EF4-FFF2-40B4-BE49-F238E27FC236}">
                <a16:creationId xmlns:a16="http://schemas.microsoft.com/office/drawing/2014/main" id="{4768875A-2E0B-4E3C-BB1E-38809A6E5CA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82BB8C36-8C90-4416-8857-58C65BC98340}"/>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7" name="Chỗ dành sẵn cho Ngày tháng 6">
            <a:extLst>
              <a:ext uri="{FF2B5EF4-FFF2-40B4-BE49-F238E27FC236}">
                <a16:creationId xmlns:a16="http://schemas.microsoft.com/office/drawing/2014/main" id="{EE3AF530-8BC0-414B-802B-AADC06F6EC3E}"/>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8" name="Chỗ dành sẵn cho Chân trang 7">
            <a:extLst>
              <a:ext uri="{FF2B5EF4-FFF2-40B4-BE49-F238E27FC236}">
                <a16:creationId xmlns:a16="http://schemas.microsoft.com/office/drawing/2014/main" id="{A2E68998-3EEB-42A7-82E0-C826FA3E8361}"/>
              </a:ext>
            </a:extLst>
          </p:cNvPr>
          <p:cNvSpPr>
            <a:spLocks noGrp="1"/>
          </p:cNvSpPr>
          <p:nvPr>
            <p:ph type="ftr" sz="quarter" idx="11"/>
          </p:nvPr>
        </p:nvSpPr>
        <p:spPr/>
        <p:txBody>
          <a:bodyPr/>
          <a:lstStyle/>
          <a:p>
            <a:endParaRPr lang="vi-VN"/>
          </a:p>
        </p:txBody>
      </p:sp>
      <p:sp>
        <p:nvSpPr>
          <p:cNvPr id="9" name="Chỗ dành sẵn cho Số hiệu Bản chiếu 8">
            <a:extLst>
              <a:ext uri="{FF2B5EF4-FFF2-40B4-BE49-F238E27FC236}">
                <a16:creationId xmlns:a16="http://schemas.microsoft.com/office/drawing/2014/main" id="{C4924A5D-C4FA-428D-B7D7-7D4A03B68E15}"/>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2112218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BB16BFC-2A91-4A36-B40C-3FDF5DD9706F}"/>
              </a:ext>
            </a:extLst>
          </p:cNvPr>
          <p:cNvSpPr>
            <a:spLocks noGrp="1"/>
          </p:cNvSpPr>
          <p:nvPr>
            <p:ph type="title"/>
          </p:nvPr>
        </p:nvSpPr>
        <p:spPr/>
        <p:txBody>
          <a:bodyPr/>
          <a:lstStyle/>
          <a:p>
            <a:r>
              <a:rPr lang="vi-VN"/>
              <a:t>Bấm để sửa kiểu tiêu đề Bản cái</a:t>
            </a:r>
          </a:p>
        </p:txBody>
      </p:sp>
      <p:sp>
        <p:nvSpPr>
          <p:cNvPr id="3" name="Chỗ dành sẵn cho Ngày tháng 2">
            <a:extLst>
              <a:ext uri="{FF2B5EF4-FFF2-40B4-BE49-F238E27FC236}">
                <a16:creationId xmlns:a16="http://schemas.microsoft.com/office/drawing/2014/main" id="{07598A73-9587-42EA-A723-AEAEA9568058}"/>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4" name="Chỗ dành sẵn cho Chân trang 3">
            <a:extLst>
              <a:ext uri="{FF2B5EF4-FFF2-40B4-BE49-F238E27FC236}">
                <a16:creationId xmlns:a16="http://schemas.microsoft.com/office/drawing/2014/main" id="{872F49E9-454C-47CA-9593-70DBFBB5EBFB}"/>
              </a:ext>
            </a:extLst>
          </p:cNvPr>
          <p:cNvSpPr>
            <a:spLocks noGrp="1"/>
          </p:cNvSpPr>
          <p:nvPr>
            <p:ph type="ftr" sz="quarter" idx="11"/>
          </p:nvPr>
        </p:nvSpPr>
        <p:spPr/>
        <p:txBody>
          <a:bodyPr/>
          <a:lstStyle/>
          <a:p>
            <a:endParaRPr lang="vi-VN"/>
          </a:p>
        </p:txBody>
      </p:sp>
      <p:sp>
        <p:nvSpPr>
          <p:cNvPr id="5" name="Chỗ dành sẵn cho Số hiệu Bản chiếu 4">
            <a:extLst>
              <a:ext uri="{FF2B5EF4-FFF2-40B4-BE49-F238E27FC236}">
                <a16:creationId xmlns:a16="http://schemas.microsoft.com/office/drawing/2014/main" id="{7E75FDD3-5DF2-4DB3-B8BE-1D4ABB53501E}"/>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129731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7E05475D-6820-4E5D-9747-18D8913B3423}"/>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3" name="Chỗ dành sẵn cho Chân trang 2">
            <a:extLst>
              <a:ext uri="{FF2B5EF4-FFF2-40B4-BE49-F238E27FC236}">
                <a16:creationId xmlns:a16="http://schemas.microsoft.com/office/drawing/2014/main" id="{F59C8494-AC50-4EEF-9562-C27C1255EE4F}"/>
              </a:ext>
            </a:extLst>
          </p:cNvPr>
          <p:cNvSpPr>
            <a:spLocks noGrp="1"/>
          </p:cNvSpPr>
          <p:nvPr>
            <p:ph type="ftr" sz="quarter" idx="11"/>
          </p:nvPr>
        </p:nvSpPr>
        <p:spPr/>
        <p:txBody>
          <a:bodyPr/>
          <a:lstStyle/>
          <a:p>
            <a:endParaRPr lang="vi-VN"/>
          </a:p>
        </p:txBody>
      </p:sp>
      <p:sp>
        <p:nvSpPr>
          <p:cNvPr id="4" name="Chỗ dành sẵn cho Số hiệu Bản chiếu 3">
            <a:extLst>
              <a:ext uri="{FF2B5EF4-FFF2-40B4-BE49-F238E27FC236}">
                <a16:creationId xmlns:a16="http://schemas.microsoft.com/office/drawing/2014/main" id="{867B27C3-8DA1-4A5B-93D3-E77807022D05}"/>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1711453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94C322CF-BF05-4242-9F2A-4A8EFE9CB43F}"/>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Nội dung 2">
            <a:extLst>
              <a:ext uri="{FF2B5EF4-FFF2-40B4-BE49-F238E27FC236}">
                <a16:creationId xmlns:a16="http://schemas.microsoft.com/office/drawing/2014/main" id="{398B15FE-D4D9-40D9-BDB1-73BCDEFE8C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Văn bản 3">
            <a:extLst>
              <a:ext uri="{FF2B5EF4-FFF2-40B4-BE49-F238E27FC236}">
                <a16:creationId xmlns:a16="http://schemas.microsoft.com/office/drawing/2014/main" id="{88BA8C4C-922D-40BB-B9EE-256C6C2650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624B6284-E964-45EE-A2E1-20B5A75D5321}"/>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6" name="Chỗ dành sẵn cho Chân trang 5">
            <a:extLst>
              <a:ext uri="{FF2B5EF4-FFF2-40B4-BE49-F238E27FC236}">
                <a16:creationId xmlns:a16="http://schemas.microsoft.com/office/drawing/2014/main" id="{0496F659-CEEF-40FA-A0AC-98297901D907}"/>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3E47B4E2-33C8-49AB-8BC2-B9DF542A12EA}"/>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3086672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4153C948-8165-4FDB-9267-DDA9DF03347D}"/>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p>
        </p:txBody>
      </p:sp>
      <p:sp>
        <p:nvSpPr>
          <p:cNvPr id="3" name="Chỗ dành sẵn cho Hình ảnh 2">
            <a:extLst>
              <a:ext uri="{FF2B5EF4-FFF2-40B4-BE49-F238E27FC236}">
                <a16:creationId xmlns:a16="http://schemas.microsoft.com/office/drawing/2014/main" id="{D6B3AC15-70EE-40CC-8250-CABBF55C64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Chỗ dành sẵn cho Văn bản 3">
            <a:extLst>
              <a:ext uri="{FF2B5EF4-FFF2-40B4-BE49-F238E27FC236}">
                <a16:creationId xmlns:a16="http://schemas.microsoft.com/office/drawing/2014/main" id="{41DDBF13-8487-44A1-8E35-91D654EFD1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019DD0FF-F55B-47CC-8729-370358F0725E}"/>
              </a:ext>
            </a:extLst>
          </p:cNvPr>
          <p:cNvSpPr>
            <a:spLocks noGrp="1"/>
          </p:cNvSpPr>
          <p:nvPr>
            <p:ph type="dt" sz="half" idx="10"/>
          </p:nvPr>
        </p:nvSpPr>
        <p:spPr/>
        <p:txBody>
          <a:bodyPr/>
          <a:lstStyle/>
          <a:p>
            <a:fld id="{97CAF576-808E-4A0A-8608-F678D8700CB0}" type="datetimeFigureOut">
              <a:rPr lang="vi-VN" smtClean="0"/>
              <a:t>21/10/2021</a:t>
            </a:fld>
            <a:endParaRPr lang="vi-VN"/>
          </a:p>
        </p:txBody>
      </p:sp>
      <p:sp>
        <p:nvSpPr>
          <p:cNvPr id="6" name="Chỗ dành sẵn cho Chân trang 5">
            <a:extLst>
              <a:ext uri="{FF2B5EF4-FFF2-40B4-BE49-F238E27FC236}">
                <a16:creationId xmlns:a16="http://schemas.microsoft.com/office/drawing/2014/main" id="{4E58E9C4-FE01-4790-861E-0DC79FE31CB4}"/>
              </a:ext>
            </a:extLst>
          </p:cNvPr>
          <p:cNvSpPr>
            <a:spLocks noGrp="1"/>
          </p:cNvSpPr>
          <p:nvPr>
            <p:ph type="ftr" sz="quarter" idx="11"/>
          </p:nvPr>
        </p:nvSpPr>
        <p:spPr/>
        <p:txBody>
          <a:bodyPr/>
          <a:lstStyle/>
          <a:p>
            <a:endParaRPr lang="vi-VN"/>
          </a:p>
        </p:txBody>
      </p:sp>
      <p:sp>
        <p:nvSpPr>
          <p:cNvPr id="7" name="Chỗ dành sẵn cho Số hiệu Bản chiếu 6">
            <a:extLst>
              <a:ext uri="{FF2B5EF4-FFF2-40B4-BE49-F238E27FC236}">
                <a16:creationId xmlns:a16="http://schemas.microsoft.com/office/drawing/2014/main" id="{68ACE195-D1B2-4E84-9CE9-BCB7340D20F9}"/>
              </a:ext>
            </a:extLst>
          </p:cNvPr>
          <p:cNvSpPr>
            <a:spLocks noGrp="1"/>
          </p:cNvSpPr>
          <p:nvPr>
            <p:ph type="sldNum" sz="quarter" idx="12"/>
          </p:nvPr>
        </p:nvSpPr>
        <p:spPr/>
        <p:txBody>
          <a:bodyPr/>
          <a:lstStyle/>
          <a:p>
            <a:fld id="{7DD6F9A4-7994-443A-8184-6F1CCE7BF978}" type="slidenum">
              <a:rPr lang="vi-VN" smtClean="0"/>
              <a:t>‹#›</a:t>
            </a:fld>
            <a:endParaRPr lang="vi-VN"/>
          </a:p>
        </p:txBody>
      </p:sp>
    </p:spTree>
    <p:extLst>
      <p:ext uri="{BB962C8B-B14F-4D97-AF65-F5344CB8AC3E}">
        <p14:creationId xmlns:p14="http://schemas.microsoft.com/office/powerpoint/2010/main" val="2639452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41623CED-8C38-4371-BC7E-D029695AE1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p>
        </p:txBody>
      </p:sp>
      <p:sp>
        <p:nvSpPr>
          <p:cNvPr id="3" name="Chỗ dành sẵn cho Văn bản 2">
            <a:extLst>
              <a:ext uri="{FF2B5EF4-FFF2-40B4-BE49-F238E27FC236}">
                <a16:creationId xmlns:a16="http://schemas.microsoft.com/office/drawing/2014/main" id="{BEF5D60D-849C-401B-91DF-9BECCC2B5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4" name="Chỗ dành sẵn cho Ngày tháng 3">
            <a:extLst>
              <a:ext uri="{FF2B5EF4-FFF2-40B4-BE49-F238E27FC236}">
                <a16:creationId xmlns:a16="http://schemas.microsoft.com/office/drawing/2014/main" id="{73574921-E489-40D8-9A29-2A6C9447B2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CAF576-808E-4A0A-8608-F678D8700CB0}" type="datetimeFigureOut">
              <a:rPr lang="vi-VN" smtClean="0"/>
              <a:t>21/10/2021</a:t>
            </a:fld>
            <a:endParaRPr lang="vi-VN"/>
          </a:p>
        </p:txBody>
      </p:sp>
      <p:sp>
        <p:nvSpPr>
          <p:cNvPr id="5" name="Chỗ dành sẵn cho Chân trang 4">
            <a:extLst>
              <a:ext uri="{FF2B5EF4-FFF2-40B4-BE49-F238E27FC236}">
                <a16:creationId xmlns:a16="http://schemas.microsoft.com/office/drawing/2014/main" id="{AFA49805-3366-412C-A202-6B8CC0A339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Chỗ dành sẵn cho Số hiệu Bản chiếu 5">
            <a:extLst>
              <a:ext uri="{FF2B5EF4-FFF2-40B4-BE49-F238E27FC236}">
                <a16:creationId xmlns:a16="http://schemas.microsoft.com/office/drawing/2014/main" id="{2CC1D840-5FAB-4B74-A34C-7B0929B8FC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D6F9A4-7994-443A-8184-6F1CCE7BF978}" type="slidenum">
              <a:rPr lang="vi-VN" smtClean="0"/>
              <a:t>‹#›</a:t>
            </a:fld>
            <a:endParaRPr lang="vi-VN"/>
          </a:p>
        </p:txBody>
      </p:sp>
    </p:spTree>
    <p:extLst>
      <p:ext uri="{BB962C8B-B14F-4D97-AF65-F5344CB8AC3E}">
        <p14:creationId xmlns:p14="http://schemas.microsoft.com/office/powerpoint/2010/main" val="3742670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thaothientruong.vn/mon-bong-chuyen/qua-bong-chuyen/" TargetMode="External"/><Relationship Id="rId2" Type="http://schemas.openxmlformats.org/officeDocument/2006/relationships/image" Target="../media/image2.jp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27AD0F0E-633F-419D-B878-DFD58253A1BD}"/>
              </a:ext>
            </a:extLst>
          </p:cNvPr>
          <p:cNvSpPr txBox="1"/>
          <p:nvPr/>
        </p:nvSpPr>
        <p:spPr>
          <a:xfrm>
            <a:off x="3067291" y="277793"/>
            <a:ext cx="5625297" cy="1077218"/>
          </a:xfrm>
          <a:prstGeom prst="rect">
            <a:avLst/>
          </a:prstGeom>
          <a:noFill/>
        </p:spPr>
        <p:txBody>
          <a:bodyPr wrap="square" rtlCol="0">
            <a:spAutoFit/>
          </a:bodyPr>
          <a:lstStyle/>
          <a:p>
            <a:pPr algn="ctr"/>
            <a:r>
              <a:rPr lang="en-US" sz="3200" b="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KỸ THUẬT CHUYỀN BÓNG CAO TAY TRƯỚC MẶT</a:t>
            </a:r>
            <a:endParaRPr lang="vi-VN" sz="3200" b="1">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6" name="Hình ảnh 5">
            <a:extLst>
              <a:ext uri="{FF2B5EF4-FFF2-40B4-BE49-F238E27FC236}">
                <a16:creationId xmlns:a16="http://schemas.microsoft.com/office/drawing/2014/main" id="{E2CE8FFE-D016-48CA-864D-04A7969766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101" y="1355011"/>
            <a:ext cx="9711159" cy="5068937"/>
          </a:xfrm>
          <a:prstGeom prst="rect">
            <a:avLst/>
          </a:prstGeom>
        </p:spPr>
      </p:pic>
    </p:spTree>
    <p:extLst>
      <p:ext uri="{BB962C8B-B14F-4D97-AF65-F5344CB8AC3E}">
        <p14:creationId xmlns:p14="http://schemas.microsoft.com/office/powerpoint/2010/main" val="171577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BECFAB77-75F9-4397-971E-6E622A9072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853" y="441345"/>
            <a:ext cx="5301205" cy="2192906"/>
          </a:xfrm>
          <a:prstGeom prst="rect">
            <a:avLst/>
          </a:prstGeom>
        </p:spPr>
      </p:pic>
      <p:sp>
        <p:nvSpPr>
          <p:cNvPr id="4" name="Hộp Văn bản 3">
            <a:extLst>
              <a:ext uri="{FF2B5EF4-FFF2-40B4-BE49-F238E27FC236}">
                <a16:creationId xmlns:a16="http://schemas.microsoft.com/office/drawing/2014/main" id="{CC37A444-BBD6-485B-BDE3-94DA2C3E2DA0}"/>
              </a:ext>
            </a:extLst>
          </p:cNvPr>
          <p:cNvSpPr txBox="1"/>
          <p:nvPr/>
        </p:nvSpPr>
        <p:spPr>
          <a:xfrm>
            <a:off x="3035461" y="2634251"/>
            <a:ext cx="6583102" cy="3693319"/>
          </a:xfrm>
          <a:prstGeom prst="rect">
            <a:avLst/>
          </a:prstGeom>
          <a:noFill/>
        </p:spPr>
        <p:txBody>
          <a:bodyPr wrap="square">
            <a:spAutoFit/>
          </a:bodyPr>
          <a:lstStyle/>
          <a:p>
            <a:pPr algn="l" fontAlgn="base"/>
            <a:r>
              <a:rPr lang="vi-VN" b="1" i="1">
                <a:solidFill>
                  <a:srgbClr val="002060"/>
                </a:solidFill>
                <a:effectLst>
                  <a:outerShdw blurRad="38100" dist="38100" dir="2700000" algn="tl">
                    <a:srgbClr val="000000">
                      <a:alpha val="43137"/>
                    </a:srgbClr>
                  </a:outerShdw>
                </a:effectLst>
                <a:latin typeface="Roboto" panose="02000000000000000000" pitchFamily="2" charset="0"/>
              </a:rPr>
              <a:t>              </a:t>
            </a:r>
            <a:r>
              <a:rPr lang="vi-VN" sz="3600" b="1" i="1">
                <a:solidFill>
                  <a:srgbClr val="002060"/>
                </a:solidFill>
                <a:effectLst>
                  <a:outerShdw blurRad="38100" dist="38100" dir="2700000" algn="tl">
                    <a:srgbClr val="000000">
                      <a:alpha val="43137"/>
                    </a:srgbClr>
                  </a:outerShdw>
                </a:effectLst>
                <a:latin typeface="Roboto" panose="02000000000000000000" pitchFamily="2" charset="0"/>
              </a:rPr>
              <a:t>Chuyền bóng cao tay là gì?</a:t>
            </a:r>
          </a:p>
          <a:p>
            <a:pPr algn="l" fontAlgn="base"/>
            <a:r>
              <a:rPr lang="vi-VN" b="0" i="1" u="sng">
                <a:solidFill>
                  <a:srgbClr val="FF0000"/>
                </a:solidFill>
                <a:effectLst>
                  <a:outerShdw blurRad="38100" dist="38100" dir="2700000" algn="tl">
                    <a:srgbClr val="000000">
                      <a:alpha val="43137"/>
                    </a:srgbClr>
                  </a:outerShdw>
                </a:effectLst>
                <a:latin typeface="Roboto" panose="02000000000000000000" pitchFamily="2" charset="0"/>
              </a:rPr>
              <a:t>Chuyền bóng cao tay</a:t>
            </a:r>
            <a:r>
              <a:rPr lang="vi-VN" b="0" i="1">
                <a:solidFill>
                  <a:srgbClr val="FF0000"/>
                </a:solidFill>
                <a:effectLst>
                  <a:outerShdw blurRad="38100" dist="38100" dir="2700000" algn="tl">
                    <a:srgbClr val="000000">
                      <a:alpha val="43137"/>
                    </a:srgbClr>
                  </a:outerShdw>
                </a:effectLst>
                <a:latin typeface="Roboto" panose="02000000000000000000" pitchFamily="2" charset="0"/>
              </a:rPr>
              <a:t> là kỹ thuật bóng chuyền thường được sử dụng khi </a:t>
            </a:r>
            <a:r>
              <a:rPr lang="vi-VN" b="0" i="1" u="none" strike="noStrike">
                <a:solidFill>
                  <a:srgbClr val="002060"/>
                </a:solidFill>
                <a:effectLst>
                  <a:outerShdw blurRad="38100" dist="38100" dir="2700000" algn="tl">
                    <a:srgbClr val="000000">
                      <a:alpha val="43137"/>
                    </a:srgbClr>
                  </a:outerShdw>
                </a:effectLst>
                <a:latin typeface="inherit"/>
                <a:hlinkClick r:id="rId3">
                  <a:extLst>
                    <a:ext uri="{A12FA001-AC4F-418D-AE19-62706E023703}">
                      <ahyp:hlinkClr xmlns:ahyp="http://schemas.microsoft.com/office/drawing/2018/hyperlinkcolor" val="tx"/>
                    </a:ext>
                  </a:extLst>
                </a:hlinkClick>
              </a:rPr>
              <a:t>quả bóng chuyền</a:t>
            </a:r>
            <a:r>
              <a:rPr lang="vi-VN" b="0" i="1">
                <a:solidFill>
                  <a:srgbClr val="002060"/>
                </a:solidFill>
                <a:effectLst>
                  <a:outerShdw blurRad="38100" dist="38100" dir="2700000" algn="tl">
                    <a:srgbClr val="000000">
                      <a:alpha val="43137"/>
                    </a:srgbClr>
                  </a:outerShdw>
                </a:effectLst>
                <a:latin typeface="Roboto" panose="02000000000000000000" pitchFamily="2" charset="0"/>
              </a:rPr>
              <a:t> </a:t>
            </a:r>
            <a:r>
              <a:rPr lang="vi-VN" b="0" i="1">
                <a:solidFill>
                  <a:srgbClr val="FF0000"/>
                </a:solidFill>
                <a:effectLst>
                  <a:outerShdw blurRad="38100" dist="38100" dir="2700000" algn="tl">
                    <a:srgbClr val="000000">
                      <a:alpha val="43137"/>
                    </a:srgbClr>
                  </a:outerShdw>
                </a:effectLst>
                <a:latin typeface="Roboto" panose="02000000000000000000" pitchFamily="2" charset="0"/>
              </a:rPr>
              <a:t>có điểm rơi ngang đầu hoặc trước mặt. Với kỹ thuật này, điểm tiếp xúc bóng chủ yếu là trên những đầu ngón tay và vị trí tiếp xúc bóng luôn ở trước mặt vì vậy mắt có thể quan sát được diễn biến xảy ra trên sân và đường bóng đi.</a:t>
            </a:r>
          </a:p>
          <a:p>
            <a:pPr algn="l" fontAlgn="base"/>
            <a:r>
              <a:rPr lang="vi-VN" b="0" i="1">
                <a:solidFill>
                  <a:srgbClr val="FF0000"/>
                </a:solidFill>
                <a:effectLst>
                  <a:outerShdw blurRad="38100" dist="38100" dir="2700000" algn="tl">
                    <a:srgbClr val="000000">
                      <a:alpha val="43137"/>
                    </a:srgbClr>
                  </a:outerShdw>
                </a:effectLst>
                <a:latin typeface="Roboto" panose="02000000000000000000" pitchFamily="2" charset="0"/>
              </a:rPr>
              <a:t>Kỹ thuật chuyền bóng này sử dụng khéo léo của các ngón tay và cổ tay để đường bóng chuyển động với độ chuẩn xác cao. Với người chơi bóng chuyền, </a:t>
            </a:r>
            <a:r>
              <a:rPr lang="vi-VN" b="1" i="1">
                <a:solidFill>
                  <a:srgbClr val="002060"/>
                </a:solidFill>
                <a:effectLst>
                  <a:outerShdw blurRad="38100" dist="38100" dir="2700000" algn="tl">
                    <a:srgbClr val="000000">
                      <a:alpha val="43137"/>
                    </a:srgbClr>
                  </a:outerShdw>
                </a:effectLst>
                <a:latin typeface="inherit"/>
              </a:rPr>
              <a:t>chuyền bóng cao tay</a:t>
            </a:r>
            <a:r>
              <a:rPr lang="vi-VN" b="0" i="1">
                <a:solidFill>
                  <a:srgbClr val="002060"/>
                </a:solidFill>
                <a:effectLst>
                  <a:outerShdw blurRad="38100" dist="38100" dir="2700000" algn="tl">
                    <a:srgbClr val="000000">
                      <a:alpha val="43137"/>
                    </a:srgbClr>
                  </a:outerShdw>
                </a:effectLst>
                <a:latin typeface="Roboto" panose="02000000000000000000" pitchFamily="2" charset="0"/>
              </a:rPr>
              <a:t> </a:t>
            </a:r>
            <a:r>
              <a:rPr lang="vi-VN" b="0" i="1">
                <a:solidFill>
                  <a:srgbClr val="FF0000"/>
                </a:solidFill>
                <a:effectLst>
                  <a:outerShdw blurRad="38100" dist="38100" dir="2700000" algn="tl">
                    <a:srgbClr val="000000">
                      <a:alpha val="43137"/>
                    </a:srgbClr>
                  </a:outerShdw>
                </a:effectLst>
                <a:latin typeface="Roboto" panose="02000000000000000000" pitchFamily="2" charset="0"/>
              </a:rPr>
              <a:t>là cầu nối giữa phòng thủ với tấn công và ảnh hưởng trực tiếp tới chất lượng của đợt tấn công. Ngoài ra, chuyền bóng cao tay cũng là cơ sở để nâng cao các kỹ thuật khác khi chơi bóng chuyền</a:t>
            </a:r>
            <a:r>
              <a:rPr lang="vi-VN" b="0" i="0">
                <a:solidFill>
                  <a:srgbClr val="555555"/>
                </a:solidFill>
                <a:effectLst/>
                <a:latin typeface="Roboto" panose="02000000000000000000" pitchFamily="2" charset="0"/>
              </a:rPr>
              <a:t>.</a:t>
            </a:r>
          </a:p>
        </p:txBody>
      </p:sp>
      <p:pic>
        <p:nvPicPr>
          <p:cNvPr id="6" name="Hình ảnh 5">
            <a:extLst>
              <a:ext uri="{FF2B5EF4-FFF2-40B4-BE49-F238E27FC236}">
                <a16:creationId xmlns:a16="http://schemas.microsoft.com/office/drawing/2014/main" id="{F5CFF514-8F2C-4129-94D9-CE8C082E2A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8217" y="842058"/>
            <a:ext cx="2584048" cy="5173884"/>
          </a:xfrm>
          <a:prstGeom prst="rect">
            <a:avLst/>
          </a:prstGeom>
        </p:spPr>
      </p:pic>
    </p:spTree>
    <p:extLst>
      <p:ext uri="{BB962C8B-B14F-4D97-AF65-F5344CB8AC3E}">
        <p14:creationId xmlns:p14="http://schemas.microsoft.com/office/powerpoint/2010/main" val="133998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1C641F5B-8440-4380-9625-337E695ED760}"/>
              </a:ext>
            </a:extLst>
          </p:cNvPr>
          <p:cNvSpPr txBox="1"/>
          <p:nvPr/>
        </p:nvSpPr>
        <p:spPr>
          <a:xfrm>
            <a:off x="280686" y="388280"/>
            <a:ext cx="1582838" cy="4031873"/>
          </a:xfrm>
          <a:prstGeom prst="rect">
            <a:avLst/>
          </a:prstGeom>
          <a:noFill/>
        </p:spPr>
        <p:txBody>
          <a:bodyPr wrap="square">
            <a:spAutoFit/>
          </a:bodyPr>
          <a:lstStyle/>
          <a:p>
            <a:pPr algn="l" fontAlgn="base"/>
            <a:r>
              <a:rPr lang="vi-VN" sz="3200" b="1" i="1">
                <a:solidFill>
                  <a:srgbClr val="00B050"/>
                </a:solidFill>
                <a:effectLst>
                  <a:outerShdw blurRad="38100" dist="38100" dir="2700000" algn="tl">
                    <a:srgbClr val="000000">
                      <a:alpha val="43137"/>
                    </a:srgbClr>
                  </a:outerShdw>
                </a:effectLst>
                <a:latin typeface="Roboto" panose="02000000000000000000" pitchFamily="2" charset="0"/>
              </a:rPr>
              <a:t>Hướng dẫn </a:t>
            </a:r>
          </a:p>
          <a:p>
            <a:pPr algn="l" fontAlgn="base"/>
            <a:r>
              <a:rPr lang="vi-VN" sz="3200" b="1" i="1">
                <a:solidFill>
                  <a:srgbClr val="00B050"/>
                </a:solidFill>
                <a:effectLst>
                  <a:outerShdw blurRad="38100" dist="38100" dir="2700000" algn="tl">
                    <a:srgbClr val="000000">
                      <a:alpha val="43137"/>
                    </a:srgbClr>
                  </a:outerShdw>
                </a:effectLst>
                <a:latin typeface="Roboto" panose="02000000000000000000" pitchFamily="2" charset="0"/>
              </a:rPr>
              <a:t>kỹ thuật chuyền bóng cao</a:t>
            </a:r>
          </a:p>
          <a:p>
            <a:pPr algn="l" fontAlgn="base"/>
            <a:r>
              <a:rPr lang="vi-VN" sz="3200" b="1" i="1">
                <a:solidFill>
                  <a:srgbClr val="00B050"/>
                </a:solidFill>
                <a:effectLst>
                  <a:outerShdw blurRad="38100" dist="38100" dir="2700000" algn="tl">
                    <a:srgbClr val="000000">
                      <a:alpha val="43137"/>
                    </a:srgbClr>
                  </a:outerShdw>
                </a:effectLst>
                <a:latin typeface="Roboto" panose="02000000000000000000" pitchFamily="2" charset="0"/>
              </a:rPr>
              <a:t> tay</a:t>
            </a:r>
          </a:p>
        </p:txBody>
      </p:sp>
      <p:sp>
        <p:nvSpPr>
          <p:cNvPr id="5" name="Hộp Văn bản 4">
            <a:extLst>
              <a:ext uri="{FF2B5EF4-FFF2-40B4-BE49-F238E27FC236}">
                <a16:creationId xmlns:a16="http://schemas.microsoft.com/office/drawing/2014/main" id="{364C94F9-0972-457A-8F7B-DD6F5B4B4766}"/>
              </a:ext>
            </a:extLst>
          </p:cNvPr>
          <p:cNvSpPr txBox="1"/>
          <p:nvPr/>
        </p:nvSpPr>
        <p:spPr>
          <a:xfrm>
            <a:off x="2549325" y="272534"/>
            <a:ext cx="8643394" cy="1200329"/>
          </a:xfrm>
          <a:prstGeom prst="rect">
            <a:avLst/>
          </a:prstGeom>
          <a:noFill/>
        </p:spPr>
        <p:txBody>
          <a:bodyPr wrap="square">
            <a:spAutoFit/>
          </a:bodyPr>
          <a:lstStyle/>
          <a:p>
            <a:r>
              <a:rPr lang="vi-VN" sz="2400" b="1" i="1">
                <a:solidFill>
                  <a:srgbClr val="FF0000"/>
                </a:solidFill>
                <a:effectLst>
                  <a:outerShdw blurRad="38100" dist="38100" dir="2700000" algn="tl">
                    <a:srgbClr val="000000">
                      <a:alpha val="43137"/>
                    </a:srgbClr>
                  </a:outerShdw>
                </a:effectLst>
                <a:latin typeface="Roboto" panose="02000000000000000000" pitchFamily="2" charset="0"/>
              </a:rPr>
              <a:t>kỹ thuật chuyền bóng cao tay</a:t>
            </a:r>
            <a:r>
              <a:rPr lang="vi-VN" sz="2400" b="0" i="1">
                <a:solidFill>
                  <a:srgbClr val="FF0000"/>
                </a:solidFill>
                <a:effectLst>
                  <a:outerShdw blurRad="38100" dist="38100" dir="2700000" algn="tl">
                    <a:srgbClr val="000000">
                      <a:alpha val="43137"/>
                    </a:srgbClr>
                  </a:outerShdw>
                </a:effectLst>
                <a:latin typeface="Roboto" panose="02000000000000000000" pitchFamily="2" charset="0"/>
              </a:rPr>
              <a:t> thì </a:t>
            </a:r>
            <a:r>
              <a:rPr lang="en-US" sz="2400" b="0" i="1">
                <a:solidFill>
                  <a:srgbClr val="FF0000"/>
                </a:solidFill>
                <a:effectLst>
                  <a:outerShdw blurRad="38100" dist="38100" dir="2700000" algn="tl">
                    <a:srgbClr val="000000">
                      <a:alpha val="43137"/>
                    </a:srgbClr>
                  </a:outerShdw>
                </a:effectLst>
                <a:latin typeface="Roboto" panose="02000000000000000000" pitchFamily="2" charset="0"/>
              </a:rPr>
              <a:t>bạn </a:t>
            </a:r>
            <a:r>
              <a:rPr lang="vi-VN" sz="2400" b="0" i="1">
                <a:solidFill>
                  <a:srgbClr val="FF0000"/>
                </a:solidFill>
                <a:effectLst>
                  <a:outerShdw blurRad="38100" dist="38100" dir="2700000" algn="tl">
                    <a:srgbClr val="000000">
                      <a:alpha val="43137"/>
                    </a:srgbClr>
                  </a:outerShdw>
                </a:effectLst>
                <a:latin typeface="Roboto" panose="02000000000000000000" pitchFamily="2" charset="0"/>
              </a:rPr>
              <a:t>trải qua 3 giai đoạn gồm tư thế chuẩn bị, thực hiện động tác chuyền bóng và kết thúc chuyền bóng. Cụ thể như sau:</a:t>
            </a:r>
            <a:endParaRPr lang="vi-VN" sz="2400" i="1">
              <a:solidFill>
                <a:srgbClr val="FF0000"/>
              </a:solidFill>
              <a:effectLst>
                <a:outerShdw blurRad="38100" dist="38100" dir="2700000" algn="tl">
                  <a:srgbClr val="000000">
                    <a:alpha val="43137"/>
                  </a:srgbClr>
                </a:outerShdw>
              </a:effectLst>
            </a:endParaRPr>
          </a:p>
        </p:txBody>
      </p:sp>
      <p:sp>
        <p:nvSpPr>
          <p:cNvPr id="7" name="Hộp Văn bản 6">
            <a:extLst>
              <a:ext uri="{FF2B5EF4-FFF2-40B4-BE49-F238E27FC236}">
                <a16:creationId xmlns:a16="http://schemas.microsoft.com/office/drawing/2014/main" id="{8B4EC322-3C42-4262-9252-786EABB918EA}"/>
              </a:ext>
            </a:extLst>
          </p:cNvPr>
          <p:cNvSpPr txBox="1"/>
          <p:nvPr/>
        </p:nvSpPr>
        <p:spPr>
          <a:xfrm>
            <a:off x="2549325" y="1580539"/>
            <a:ext cx="8550796" cy="2123658"/>
          </a:xfrm>
          <a:prstGeom prst="rect">
            <a:avLst/>
          </a:prstGeom>
          <a:noFill/>
        </p:spPr>
        <p:txBody>
          <a:bodyPr wrap="square">
            <a:spAutoFit/>
          </a:bodyPr>
          <a:lstStyle/>
          <a:p>
            <a:pPr marL="457200" indent="-457200" algn="l" fontAlgn="base">
              <a:buAutoNum type="arabicPeriod"/>
            </a:pPr>
            <a:r>
              <a:rPr lang="vi-VN" sz="2400" b="0" i="1" u="sng">
                <a:solidFill>
                  <a:srgbClr val="0070C0"/>
                </a:solidFill>
                <a:effectLst>
                  <a:outerShdw blurRad="38100" dist="38100" dir="2700000" algn="tl">
                    <a:srgbClr val="000000">
                      <a:alpha val="43137"/>
                    </a:srgbClr>
                  </a:outerShdw>
                </a:effectLst>
                <a:latin typeface="Roboto" panose="02000000000000000000" pitchFamily="2" charset="0"/>
              </a:rPr>
              <a:t>Tư thế chuẩn bị.</a:t>
            </a:r>
          </a:p>
          <a:p>
            <a:pPr algn="l" fontAlgn="base"/>
            <a:r>
              <a:rPr lang="vi-VN" b="0" i="1">
                <a:solidFill>
                  <a:schemeClr val="accent2">
                    <a:lumMod val="75000"/>
                  </a:schemeClr>
                </a:solidFill>
                <a:effectLst>
                  <a:outerShdw blurRad="38100" dist="38100" dir="2700000" algn="tl">
                    <a:srgbClr val="000000">
                      <a:alpha val="43137"/>
                    </a:srgbClr>
                  </a:outerShdw>
                </a:effectLst>
                <a:latin typeface="Roboto" panose="02000000000000000000" pitchFamily="2" charset="0"/>
              </a:rPr>
              <a:t>Đầu tiên, bạn cần phải xác định chính xác điểm rơi của quả bóng và nhanh chóng di chuyển tới vị trí chuyền bóng. Lúc này người chuyền bóng đứng ở tư thế hai chân rộng bằng vai (hoặc chân trước chân sau), trọng lượng cơ thể dồn đều vào hai chân, gối hơi khuỵu, thân trên thẳng và mặt hơi ngửa mắt quan sát bóng. Đồng thời hai tay đưa lên cao tạo thành hình túi thích hợp để đón bóng. Ở bước này, người tập thoải mái nhằm tránh những gò bó có thể ảnh hưởng tới kỹ thuật chuyền.</a:t>
            </a:r>
          </a:p>
        </p:txBody>
      </p:sp>
      <p:pic>
        <p:nvPicPr>
          <p:cNvPr id="9" name="Hình ảnh 8">
            <a:extLst>
              <a:ext uri="{FF2B5EF4-FFF2-40B4-BE49-F238E27FC236}">
                <a16:creationId xmlns:a16="http://schemas.microsoft.com/office/drawing/2014/main" id="{AA935E04-3B75-4AC5-9D6B-D21241430B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0685" y="3811873"/>
            <a:ext cx="7905508" cy="2913018"/>
          </a:xfrm>
          <a:prstGeom prst="rect">
            <a:avLst/>
          </a:prstGeom>
        </p:spPr>
      </p:pic>
    </p:spTree>
    <p:extLst>
      <p:ext uri="{BB962C8B-B14F-4D97-AF65-F5344CB8AC3E}">
        <p14:creationId xmlns:p14="http://schemas.microsoft.com/office/powerpoint/2010/main" val="3877780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92D5B690-438A-4E3C-A19C-E19C158E0E41}"/>
              </a:ext>
            </a:extLst>
          </p:cNvPr>
          <p:cNvSpPr txBox="1"/>
          <p:nvPr/>
        </p:nvSpPr>
        <p:spPr>
          <a:xfrm>
            <a:off x="810226" y="2572255"/>
            <a:ext cx="10382491" cy="3785652"/>
          </a:xfrm>
          <a:prstGeom prst="rect">
            <a:avLst/>
          </a:prstGeom>
          <a:noFill/>
        </p:spPr>
        <p:txBody>
          <a:bodyPr wrap="square">
            <a:spAutoFit/>
          </a:bodyPr>
          <a:lstStyle/>
          <a:p>
            <a:pPr algn="l" fontAlgn="base"/>
            <a:r>
              <a:rPr lang="vi-VN" sz="2400" i="1">
                <a:solidFill>
                  <a:srgbClr val="555555"/>
                </a:solidFill>
                <a:effectLst>
                  <a:outerShdw blurRad="38100" dist="38100" dir="2700000" algn="tl">
                    <a:srgbClr val="000000">
                      <a:alpha val="43137"/>
                    </a:srgbClr>
                  </a:outerShdw>
                </a:effectLst>
                <a:latin typeface="Roboto" panose="02000000000000000000" pitchFamily="2" charset="0"/>
              </a:rPr>
              <a:t>2. </a:t>
            </a:r>
            <a:r>
              <a:rPr lang="vi-VN" sz="2400" i="1" u="sng">
                <a:solidFill>
                  <a:srgbClr val="0070C0"/>
                </a:solidFill>
                <a:effectLst>
                  <a:outerShdw blurRad="38100" dist="38100" dir="2700000" algn="tl">
                    <a:srgbClr val="000000">
                      <a:alpha val="43137"/>
                    </a:srgbClr>
                  </a:outerShdw>
                </a:effectLst>
                <a:latin typeface="Roboto" panose="02000000000000000000" pitchFamily="2" charset="0"/>
              </a:rPr>
              <a:t>Động tác chuyền bóng</a:t>
            </a:r>
            <a:r>
              <a:rPr lang="vi-VN" sz="2400" i="1">
                <a:solidFill>
                  <a:srgbClr val="555555"/>
                </a:solidFill>
                <a:effectLst>
                  <a:outerShdw blurRad="38100" dist="38100" dir="2700000" algn="tl">
                    <a:srgbClr val="000000">
                      <a:alpha val="43137"/>
                    </a:srgbClr>
                  </a:outerShdw>
                </a:effectLst>
                <a:latin typeface="Roboto" panose="02000000000000000000" pitchFamily="2" charset="0"/>
              </a:rPr>
              <a:t>.</a:t>
            </a:r>
          </a:p>
          <a:p>
            <a:pPr algn="l" fontAlgn="base"/>
            <a:r>
              <a:rPr lang="vi-VN" b="0" i="1">
                <a:solidFill>
                  <a:schemeClr val="accent2">
                    <a:lumMod val="75000"/>
                  </a:schemeClr>
                </a:solidFill>
                <a:effectLst>
                  <a:outerShdw blurRad="38100" dist="38100" dir="2700000" algn="tl">
                    <a:srgbClr val="000000">
                      <a:alpha val="43137"/>
                    </a:srgbClr>
                  </a:outerShdw>
                </a:effectLst>
                <a:latin typeface="Roboto" panose="02000000000000000000" pitchFamily="2" charset="0"/>
              </a:rPr>
              <a:t>Khi bóng đến, hai bàn tay tiếp xúc bóng bao quanh tương đối đồng đều; hai bàn tay mở rộng nhưng không mở căng các ngón tay; hai bàn tay tạo thành hình túi bao quanh bóng với hai ngón tay cái hướng vào nhau đỡ phía bên dưới bóng. Ngón tay trỏ đỡ bóng ở phía sau và chếch xuống dưới. Ngón cái, ngón trỏ, ngón giữa tiếp xúc bóng nhiều hơn ngón út và kế út (chú ý, bóng không được tiếp xúc vào lòng bàn tay, chỉ tiếp xúc trên những ngón tay).</a:t>
            </a:r>
          </a:p>
          <a:p>
            <a:pPr algn="l" fontAlgn="base"/>
            <a:r>
              <a:rPr lang="vi-VN" b="0" i="1">
                <a:solidFill>
                  <a:schemeClr val="accent2">
                    <a:lumMod val="75000"/>
                  </a:schemeClr>
                </a:solidFill>
                <a:effectLst>
                  <a:outerShdw blurRad="38100" dist="38100" dir="2700000" algn="tl">
                    <a:srgbClr val="000000">
                      <a:alpha val="43137"/>
                    </a:srgbClr>
                  </a:outerShdw>
                </a:effectLst>
                <a:latin typeface="Roboto" panose="02000000000000000000" pitchFamily="2" charset="0"/>
              </a:rPr>
              <a:t>Bóng tiếp xúc đều trên các ngón tay. Khi bóng tới hai bàn tay tiếp xúc ở phía sau bóng và hơi chếch xuống bên dưới của bóng. Độ cao khi tiếp xúc bóng tốt nhất là ở trên hoặc ngang trán, khoảng cách khoảng 15-20cm (tầm tiếp xúc có thể thay đổi tùy thuộc theo trình độ và đặc điểm của người tập). Khi tiếp xúc vào bóng cổ tay hơi ngửa và bẻ vào về phía thân người.</a:t>
            </a:r>
          </a:p>
          <a:p>
            <a:pPr algn="l" fontAlgn="base"/>
            <a:r>
              <a:rPr lang="vi-VN" b="0" i="1">
                <a:solidFill>
                  <a:schemeClr val="accent2">
                    <a:lumMod val="75000"/>
                  </a:schemeClr>
                </a:solidFill>
                <a:effectLst>
                  <a:outerShdw blurRad="38100" dist="38100" dir="2700000" algn="tl">
                    <a:srgbClr val="000000">
                      <a:alpha val="43137"/>
                    </a:srgbClr>
                  </a:outerShdw>
                </a:effectLst>
                <a:latin typeface="Roboto" panose="02000000000000000000" pitchFamily="2" charset="0"/>
              </a:rPr>
              <a:t>Khi chuyền bóng đi lực chuyền bóng được phối hợp từ lực đạp của chân, lực vươn lên cao ra trước của thân người và lực đẩy của tay lên cao ra trước (với một góc độ từ 60-65 độ). Chuyền bóng đi theo hướng đã định và quá trình vận động của tay khi chuyền bóng liên tục không thay đổi.</a:t>
            </a:r>
          </a:p>
        </p:txBody>
      </p:sp>
      <p:pic>
        <p:nvPicPr>
          <p:cNvPr id="5" name="Hình ảnh 4">
            <a:extLst>
              <a:ext uri="{FF2B5EF4-FFF2-40B4-BE49-F238E27FC236}">
                <a16:creationId xmlns:a16="http://schemas.microsoft.com/office/drawing/2014/main" id="{0EFF988F-3471-42DF-92C6-DD52BAAA44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3995" y="1"/>
            <a:ext cx="7211028" cy="2457510"/>
          </a:xfrm>
          <a:prstGeom prst="rect">
            <a:avLst/>
          </a:prstGeom>
        </p:spPr>
      </p:pic>
    </p:spTree>
    <p:extLst>
      <p:ext uri="{BB962C8B-B14F-4D97-AF65-F5344CB8AC3E}">
        <p14:creationId xmlns:p14="http://schemas.microsoft.com/office/powerpoint/2010/main" val="551920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BAA6E62F-3270-4C49-AB0F-5738FC9C5DB5}"/>
              </a:ext>
            </a:extLst>
          </p:cNvPr>
          <p:cNvSpPr txBox="1"/>
          <p:nvPr/>
        </p:nvSpPr>
        <p:spPr>
          <a:xfrm>
            <a:off x="2861841" y="318304"/>
            <a:ext cx="6094070" cy="1077218"/>
          </a:xfrm>
          <a:prstGeom prst="rect">
            <a:avLst/>
          </a:prstGeom>
          <a:noFill/>
        </p:spPr>
        <p:txBody>
          <a:bodyPr wrap="square">
            <a:spAutoFit/>
          </a:bodyPr>
          <a:lstStyle/>
          <a:p>
            <a:pPr algn="l" fontAlgn="base"/>
            <a:r>
              <a:rPr lang="vi-VN" sz="2800" b="0" i="1">
                <a:solidFill>
                  <a:srgbClr val="555555"/>
                </a:solidFill>
                <a:effectLst>
                  <a:outerShdw blurRad="38100" dist="38100" dir="2700000" algn="tl">
                    <a:srgbClr val="000000">
                      <a:alpha val="43137"/>
                    </a:srgbClr>
                  </a:outerShdw>
                </a:effectLst>
                <a:latin typeface="Roboto" panose="02000000000000000000" pitchFamily="2" charset="0"/>
              </a:rPr>
              <a:t>3. </a:t>
            </a:r>
            <a:r>
              <a:rPr lang="vi-VN" sz="2800" b="0" i="1" u="sng">
                <a:solidFill>
                  <a:srgbClr val="555555"/>
                </a:solidFill>
                <a:effectLst>
                  <a:outerShdw blurRad="38100" dist="38100" dir="2700000" algn="tl">
                    <a:srgbClr val="000000">
                      <a:alpha val="43137"/>
                    </a:srgbClr>
                  </a:outerShdw>
                </a:effectLst>
                <a:latin typeface="Roboto" panose="02000000000000000000" pitchFamily="2" charset="0"/>
              </a:rPr>
              <a:t>Kết thúc</a:t>
            </a:r>
            <a:r>
              <a:rPr lang="vi-VN" b="0" i="0">
                <a:solidFill>
                  <a:srgbClr val="555555"/>
                </a:solidFill>
                <a:effectLst/>
                <a:latin typeface="Roboto" panose="02000000000000000000" pitchFamily="2" charset="0"/>
              </a:rPr>
              <a:t>.</a:t>
            </a:r>
          </a:p>
          <a:p>
            <a:pPr algn="l" fontAlgn="base"/>
            <a:r>
              <a:rPr lang="vi-VN" b="0" i="1">
                <a:solidFill>
                  <a:schemeClr val="accent2">
                    <a:lumMod val="75000"/>
                  </a:schemeClr>
                </a:solidFill>
                <a:effectLst>
                  <a:outerShdw blurRad="38100" dist="38100" dir="2700000" algn="tl">
                    <a:srgbClr val="000000">
                      <a:alpha val="43137"/>
                    </a:srgbClr>
                  </a:outerShdw>
                </a:effectLst>
                <a:latin typeface="Roboto" panose="02000000000000000000" pitchFamily="2" charset="0"/>
              </a:rPr>
              <a:t>Sau khi bóng rời khỏi tay, hai tay tiếp tục vươn theo bóng sau đó về tư thế chuẩn bị thực hiện các động tác tiếp theo.</a:t>
            </a:r>
          </a:p>
        </p:txBody>
      </p:sp>
      <p:pic>
        <p:nvPicPr>
          <p:cNvPr id="7" name="Hình ảnh 6">
            <a:extLst>
              <a:ext uri="{FF2B5EF4-FFF2-40B4-BE49-F238E27FC236}">
                <a16:creationId xmlns:a16="http://schemas.microsoft.com/office/drawing/2014/main" id="{BF101EC5-E146-4C36-8DD4-6324B802A1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0293" y="1632030"/>
            <a:ext cx="7639291" cy="4421529"/>
          </a:xfrm>
          <a:prstGeom prst="rect">
            <a:avLst/>
          </a:prstGeom>
        </p:spPr>
      </p:pic>
    </p:spTree>
    <p:extLst>
      <p:ext uri="{BB962C8B-B14F-4D97-AF65-F5344CB8AC3E}">
        <p14:creationId xmlns:p14="http://schemas.microsoft.com/office/powerpoint/2010/main" val="2158569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ộp Văn bản 2">
            <a:extLst>
              <a:ext uri="{FF2B5EF4-FFF2-40B4-BE49-F238E27FC236}">
                <a16:creationId xmlns:a16="http://schemas.microsoft.com/office/drawing/2014/main" id="{6BC4D319-4305-4345-8C72-989F66E46376}"/>
              </a:ext>
            </a:extLst>
          </p:cNvPr>
          <p:cNvSpPr txBox="1"/>
          <p:nvPr/>
        </p:nvSpPr>
        <p:spPr>
          <a:xfrm>
            <a:off x="3266956" y="1443841"/>
            <a:ext cx="7439627" cy="3416320"/>
          </a:xfrm>
          <a:prstGeom prst="rect">
            <a:avLst/>
          </a:prstGeom>
          <a:noFill/>
        </p:spPr>
        <p:txBody>
          <a:bodyPr wrap="square">
            <a:spAutoFit/>
          </a:bodyPr>
          <a:lstStyle/>
          <a:p>
            <a:pPr algn="l" fontAlgn="base"/>
            <a:r>
              <a:rPr lang="vi-VN" b="0" i="1">
                <a:solidFill>
                  <a:srgbClr val="0070C0"/>
                </a:solidFill>
                <a:effectLst>
                  <a:outerShdw blurRad="38100" dist="38100" dir="2700000" algn="tl">
                    <a:srgbClr val="000000">
                      <a:alpha val="43137"/>
                    </a:srgbClr>
                  </a:outerShdw>
                </a:effectLst>
                <a:latin typeface="Roboto" panose="02000000000000000000" pitchFamily="2" charset="0"/>
              </a:rPr>
              <a:t>- </a:t>
            </a:r>
            <a:r>
              <a:rPr lang="vi-VN" b="1" i="1">
                <a:solidFill>
                  <a:srgbClr val="FF0000"/>
                </a:solidFill>
                <a:effectLst>
                  <a:outerShdw blurRad="38100" dist="38100" dir="2700000" algn="tl">
                    <a:srgbClr val="000000">
                      <a:alpha val="43137"/>
                    </a:srgbClr>
                  </a:outerShdw>
                </a:effectLst>
                <a:latin typeface="inherit"/>
              </a:rPr>
              <a:t>Không đứng đúng hướng bóng</a:t>
            </a:r>
            <a:r>
              <a:rPr lang="vi-VN" b="0" i="1">
                <a:solidFill>
                  <a:srgbClr val="0070C0"/>
                </a:solidFill>
                <a:effectLst>
                  <a:outerShdw blurRad="38100" dist="38100" dir="2700000" algn="tl">
                    <a:srgbClr val="000000">
                      <a:alpha val="43137"/>
                    </a:srgbClr>
                  </a:outerShdw>
                </a:effectLst>
                <a:latin typeface="Roboto" panose="02000000000000000000" pitchFamily="2" charset="0"/>
              </a:rPr>
              <a:t>. Để đón bóng đến và thực hiện chuyền bóng thì bắt buộc người chơi phải biết cách phán đoán đúng đường đi của bóng. Cách đoán đúng hướng bóng nhanh nhạy nhất là trong quá trình tập luyện bạn nên học nhiều động tác di chuyển theo hướng chuyền bóng, ứng dụng linh hoạt các hướng chuyền bóng trong quá trình tập luyện.</a:t>
            </a:r>
          </a:p>
          <a:p>
            <a:pPr algn="l" fontAlgn="base"/>
            <a:r>
              <a:rPr lang="vi-VN" b="0" i="1">
                <a:solidFill>
                  <a:srgbClr val="0070C0"/>
                </a:solidFill>
                <a:effectLst>
                  <a:outerShdw blurRad="38100" dist="38100" dir="2700000" algn="tl">
                    <a:srgbClr val="000000">
                      <a:alpha val="43137"/>
                    </a:srgbClr>
                  </a:outerShdw>
                </a:effectLst>
                <a:latin typeface="Roboto" panose="02000000000000000000" pitchFamily="2" charset="0"/>
              </a:rPr>
              <a:t>- </a:t>
            </a:r>
            <a:r>
              <a:rPr lang="vi-VN" b="1" i="1">
                <a:solidFill>
                  <a:srgbClr val="FF0000"/>
                </a:solidFill>
                <a:effectLst>
                  <a:outerShdw blurRad="38100" dist="38100" dir="2700000" algn="tl">
                    <a:srgbClr val="000000">
                      <a:alpha val="43137"/>
                    </a:srgbClr>
                  </a:outerShdw>
                </a:effectLst>
                <a:latin typeface="inherit"/>
              </a:rPr>
              <a:t>Tay đưa ra quá sớm</a:t>
            </a:r>
            <a:r>
              <a:rPr lang="vi-VN" b="0" i="1">
                <a:solidFill>
                  <a:srgbClr val="0070C0"/>
                </a:solidFill>
                <a:effectLst>
                  <a:outerShdw blurRad="38100" dist="38100" dir="2700000" algn="tl">
                    <a:srgbClr val="000000">
                      <a:alpha val="43137"/>
                    </a:srgbClr>
                  </a:outerShdw>
                </a:effectLst>
                <a:latin typeface="Roboto" panose="02000000000000000000" pitchFamily="2" charset="0"/>
              </a:rPr>
              <a:t>. Rất nhiều bạn gặp phải lỗi đưa tay ra sớm và tay duỗi thẳng ra rồi mới tiếp xúc vào bóng. Điều này dễ dẫn đến lỗi dính bóng (bóng hai tiếng) và làm giảm lực khi chuyền bóng.</a:t>
            </a:r>
          </a:p>
          <a:p>
            <a:pPr algn="l" fontAlgn="base"/>
            <a:r>
              <a:rPr lang="vi-VN" b="0" i="1">
                <a:solidFill>
                  <a:srgbClr val="0070C0"/>
                </a:solidFill>
                <a:effectLst>
                  <a:outerShdw blurRad="38100" dist="38100" dir="2700000" algn="tl">
                    <a:srgbClr val="000000">
                      <a:alpha val="43137"/>
                    </a:srgbClr>
                  </a:outerShdw>
                </a:effectLst>
                <a:latin typeface="Roboto" panose="02000000000000000000" pitchFamily="2" charset="0"/>
              </a:rPr>
              <a:t>- </a:t>
            </a:r>
            <a:r>
              <a:rPr lang="vi-VN" b="1" i="1">
                <a:solidFill>
                  <a:srgbClr val="FF0000"/>
                </a:solidFill>
                <a:effectLst>
                  <a:outerShdw blurRad="38100" dist="38100" dir="2700000" algn="tl">
                    <a:srgbClr val="000000">
                      <a:alpha val="43137"/>
                    </a:srgbClr>
                  </a:outerShdw>
                </a:effectLst>
                <a:latin typeface="inherit"/>
              </a:rPr>
              <a:t>Sai hình tay</a:t>
            </a:r>
            <a:r>
              <a:rPr lang="vi-VN" b="0" i="1">
                <a:solidFill>
                  <a:srgbClr val="0070C0"/>
                </a:solidFill>
                <a:effectLst>
                  <a:outerShdw blurRad="38100" dist="38100" dir="2700000" algn="tl">
                    <a:srgbClr val="000000">
                      <a:alpha val="43137"/>
                    </a:srgbClr>
                  </a:outerShdw>
                </a:effectLst>
                <a:latin typeface="Roboto" panose="02000000000000000000" pitchFamily="2" charset="0"/>
              </a:rPr>
              <a:t>. Các ngón tay của bạn dơ xa về phía trước, xảy ra hiện tượng sai khớp. Để khắc phục lỗi này thì bạn nên tập bắt bóng nhồi, tập tung bóng và chuyền bóng tại chỗ nhiều hơn trước khi tập kỹ thuật chuyền bóng cao tay.</a:t>
            </a:r>
          </a:p>
        </p:txBody>
      </p:sp>
      <p:sp>
        <p:nvSpPr>
          <p:cNvPr id="4" name="Hộp Văn bản 3">
            <a:extLst>
              <a:ext uri="{FF2B5EF4-FFF2-40B4-BE49-F238E27FC236}">
                <a16:creationId xmlns:a16="http://schemas.microsoft.com/office/drawing/2014/main" id="{07429768-43A4-4E93-A780-E97272E22312}"/>
              </a:ext>
            </a:extLst>
          </p:cNvPr>
          <p:cNvSpPr txBox="1"/>
          <p:nvPr/>
        </p:nvSpPr>
        <p:spPr>
          <a:xfrm>
            <a:off x="3159888" y="312517"/>
            <a:ext cx="7106857" cy="584775"/>
          </a:xfrm>
          <a:prstGeom prst="rect">
            <a:avLst/>
          </a:prstGeom>
          <a:noFill/>
        </p:spPr>
        <p:txBody>
          <a:bodyPr wrap="square" rtlCol="0">
            <a:spAutoFit/>
          </a:bodyPr>
          <a:lstStyle/>
          <a:p>
            <a:pPr algn="l" fontAlgn="base"/>
            <a:r>
              <a:rPr lang="vi-VN" sz="3200" b="0" i="1">
                <a:solidFill>
                  <a:srgbClr val="FF0000"/>
                </a:solidFill>
                <a:effectLst>
                  <a:outerShdw blurRad="38100" dist="38100" dir="2700000" algn="tl">
                    <a:srgbClr val="000000">
                      <a:alpha val="43137"/>
                    </a:srgbClr>
                  </a:outerShdw>
                </a:effectLst>
                <a:latin typeface="Roboto" panose="02000000000000000000" pitchFamily="2" charset="0"/>
              </a:rPr>
              <a:t>Các lỗi cơ bản khi chuyền bóng cao tay.</a:t>
            </a:r>
          </a:p>
        </p:txBody>
      </p:sp>
      <p:pic>
        <p:nvPicPr>
          <p:cNvPr id="8" name="Hình ảnh 7">
            <a:extLst>
              <a:ext uri="{FF2B5EF4-FFF2-40B4-BE49-F238E27FC236}">
                <a16:creationId xmlns:a16="http://schemas.microsoft.com/office/drawing/2014/main" id="{D1C0FA2D-57E9-4B16-AD83-7570E45E27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929" y="1572134"/>
            <a:ext cx="2466975" cy="3671198"/>
          </a:xfrm>
          <a:prstGeom prst="rect">
            <a:avLst/>
          </a:prstGeom>
        </p:spPr>
      </p:pic>
    </p:spTree>
    <p:extLst>
      <p:ext uri="{BB962C8B-B14F-4D97-AF65-F5344CB8AC3E}">
        <p14:creationId xmlns:p14="http://schemas.microsoft.com/office/powerpoint/2010/main" val="3625798022"/>
      </p:ext>
    </p:extLst>
  </p:cSld>
  <p:clrMapOvr>
    <a:masterClrMapping/>
  </p:clrMapOvr>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821</Words>
  <Application>Microsoft Office PowerPoint</Application>
  <PresentationFormat>Màn hình rộng</PresentationFormat>
  <Paragraphs>20</Paragraphs>
  <Slides>6</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6</vt:i4>
      </vt:variant>
    </vt:vector>
  </HeadingPairs>
  <TitlesOfParts>
    <vt:vector size="11" baseType="lpstr">
      <vt:lpstr>Arial</vt:lpstr>
      <vt:lpstr>inherit</vt:lpstr>
      <vt:lpstr>Roboto</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Vu Nhat Hung</dc:creator>
  <cp:lastModifiedBy>Vu Nhat Hung</cp:lastModifiedBy>
  <cp:revision>5</cp:revision>
  <dcterms:created xsi:type="dcterms:W3CDTF">2021-09-30T08:48:53Z</dcterms:created>
  <dcterms:modified xsi:type="dcterms:W3CDTF">2021-10-21T11:43:37Z</dcterms:modified>
</cp:coreProperties>
</file>